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57" r:id="rId4"/>
    <p:sldId id="258" r:id="rId5"/>
    <p:sldId id="256" r:id="rId6"/>
    <p:sldId id="266" r:id="rId7"/>
    <p:sldId id="267" r:id="rId8"/>
    <p:sldId id="268" r:id="rId9"/>
    <p:sldId id="259" r:id="rId10"/>
    <p:sldId id="261" r:id="rId11"/>
    <p:sldId id="262" r:id="rId12"/>
    <p:sldId id="263" r:id="rId13"/>
    <p:sldId id="269" r:id="rId14"/>
    <p:sldId id="264" r:id="rId15"/>
    <p:sldId id="265" r:id="rId16"/>
    <p:sldId id="270" r:id="rId17"/>
    <p:sldId id="260" r:id="rId18"/>
    <p:sldId id="501" r:id="rId19"/>
    <p:sldId id="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833DE-BF54-4B0F-97AC-29BEC66BB295}" v="2" dt="2021-08-31T03:23:12.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6" autoAdjust="0"/>
    <p:restoredTop sz="94660"/>
  </p:normalViewPr>
  <p:slideViewPr>
    <p:cSldViewPr snapToGrid="0">
      <p:cViewPr varScale="1">
        <p:scale>
          <a:sx n="72" d="100"/>
          <a:sy n="72" d="100"/>
        </p:scale>
        <p:origin x="58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il Phạm" userId="72956dafe1aa49c0" providerId="LiveId" clId="{F12833DE-BF54-4B0F-97AC-29BEC66BB295}"/>
    <pc:docChg chg="addSld modSld modMainMaster">
      <pc:chgData name="Nasil Phạm" userId="72956dafe1aa49c0" providerId="LiveId" clId="{F12833DE-BF54-4B0F-97AC-29BEC66BB295}" dt="2021-08-31T03:23:12.453" v="12"/>
      <pc:docMkLst>
        <pc:docMk/>
      </pc:docMkLst>
      <pc:sldChg chg="new">
        <pc:chgData name="Nasil Phạm" userId="72956dafe1aa49c0" providerId="LiveId" clId="{F12833DE-BF54-4B0F-97AC-29BEC66BB295}" dt="2021-08-31T03:23:09.576" v="11" actId="680"/>
        <pc:sldMkLst>
          <pc:docMk/>
          <pc:sldMk cId="125033346" sldId="271"/>
        </pc:sldMkLst>
      </pc:sldChg>
      <pc:sldChg chg="add">
        <pc:chgData name="Nasil Phạm" userId="72956dafe1aa49c0" providerId="LiveId" clId="{F12833DE-BF54-4B0F-97AC-29BEC66BB295}" dt="2021-08-31T03:23:12.453" v="12"/>
        <pc:sldMkLst>
          <pc:docMk/>
          <pc:sldMk cId="2948499370" sldId="333"/>
        </pc:sldMkLst>
      </pc:sldChg>
      <pc:sldChg chg="add">
        <pc:chgData name="Nasil Phạm" userId="72956dafe1aa49c0" providerId="LiveId" clId="{F12833DE-BF54-4B0F-97AC-29BEC66BB295}" dt="2021-08-31T03:23:12.453" v="12"/>
        <pc:sldMkLst>
          <pc:docMk/>
          <pc:sldMk cId="2691325579" sldId="501"/>
        </pc:sldMkLst>
      </pc:sldChg>
      <pc:sldMasterChg chg="modSldLayout">
        <pc:chgData name="Nasil Phạm" userId="72956dafe1aa49c0" providerId="LiveId" clId="{F12833DE-BF54-4B0F-97AC-29BEC66BB295}" dt="2021-08-31T03:23:04.339" v="10" actId="20577"/>
        <pc:sldMasterMkLst>
          <pc:docMk/>
          <pc:sldMasterMk cId="930243599" sldId="2147483660"/>
        </pc:sldMasterMkLst>
        <pc:sldLayoutChg chg="modSp mod">
          <pc:chgData name="Nasil Phạm" userId="72956dafe1aa49c0" providerId="LiveId" clId="{F12833DE-BF54-4B0F-97AC-29BEC66BB295}" dt="2021-08-31T03:23:04.339" v="10" actId="20577"/>
          <pc:sldLayoutMkLst>
            <pc:docMk/>
            <pc:sldMasterMk cId="930243599" sldId="2147483660"/>
            <pc:sldLayoutMk cId="1275804969" sldId="2147483661"/>
          </pc:sldLayoutMkLst>
          <pc:spChg chg="mod">
            <ac:chgData name="Nasil Phạm" userId="72956dafe1aa49c0" providerId="LiveId" clId="{F12833DE-BF54-4B0F-97AC-29BEC66BB295}" dt="2021-08-31T03:23:04.339" v="10" actId="20577"/>
            <ac:spMkLst>
              <pc:docMk/>
              <pc:sldMasterMk cId="930243599" sldId="2147483660"/>
              <pc:sldLayoutMk cId="1275804969" sldId="2147483661"/>
              <ac:spMk id="21" creationId="{7906B193-ED6B-4AA8-AC54-DB2A501FADDA}"/>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A13EE1-70C8-47A2-9283-F98D53E0C3E3}"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66377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7494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45937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 name="Rectangle: Rounded Corners 2">
            <a:extLst>
              <a:ext uri="{FF2B5EF4-FFF2-40B4-BE49-F238E27FC236}">
                <a16:creationId xmlns:a16="http://schemas.microsoft.com/office/drawing/2014/main" id="{2DC4D3E3-CA7E-4E70-9736-8ABB338D9562}"/>
              </a:ext>
            </a:extLst>
          </p:cNvPr>
          <p:cNvSpPr/>
          <p:nvPr userDrawn="1"/>
        </p:nvSpPr>
        <p:spPr>
          <a:xfrm>
            <a:off x="173048" y="285187"/>
            <a:ext cx="11809593" cy="6535271"/>
          </a:xfrm>
          <a:prstGeom prst="roundRect">
            <a:avLst>
              <a:gd name="adj" fmla="val 5967"/>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 name="Right Triangle 3">
            <a:extLst>
              <a:ext uri="{FF2B5EF4-FFF2-40B4-BE49-F238E27FC236}">
                <a16:creationId xmlns:a16="http://schemas.microsoft.com/office/drawing/2014/main" id="{0B42DAB7-6142-42A6-8E7F-3D7E68A363AA}"/>
              </a:ext>
            </a:extLst>
          </p:cNvPr>
          <p:cNvSpPr/>
          <p:nvPr userDrawn="1"/>
        </p:nvSpPr>
        <p:spPr>
          <a:xfrm>
            <a:off x="1" y="5150225"/>
            <a:ext cx="2024311" cy="170777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 name="Right Triangle 4">
            <a:extLst>
              <a:ext uri="{FF2B5EF4-FFF2-40B4-BE49-F238E27FC236}">
                <a16:creationId xmlns:a16="http://schemas.microsoft.com/office/drawing/2014/main" id="{DB9EA634-0F9F-494B-B73F-484148581D91}"/>
              </a:ext>
            </a:extLst>
          </p:cNvPr>
          <p:cNvSpPr/>
          <p:nvPr userDrawn="1"/>
        </p:nvSpPr>
        <p:spPr>
          <a:xfrm>
            <a:off x="395860" y="4625789"/>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Right Triangle 5">
            <a:extLst>
              <a:ext uri="{FF2B5EF4-FFF2-40B4-BE49-F238E27FC236}">
                <a16:creationId xmlns:a16="http://schemas.microsoft.com/office/drawing/2014/main" id="{0D1DD2F0-1E09-4BE6-A7DE-8C06ACE2AA75}"/>
              </a:ext>
            </a:extLst>
          </p:cNvPr>
          <p:cNvSpPr/>
          <p:nvPr userDrawn="1"/>
        </p:nvSpPr>
        <p:spPr>
          <a:xfrm rot="10800000">
            <a:off x="10394482" y="2"/>
            <a:ext cx="1863839" cy="183804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66FFCC"/>
              </a:solidFill>
            </a:endParaRPr>
          </a:p>
        </p:txBody>
      </p:sp>
      <p:sp>
        <p:nvSpPr>
          <p:cNvPr id="7" name="Right Triangle 6">
            <a:extLst>
              <a:ext uri="{FF2B5EF4-FFF2-40B4-BE49-F238E27FC236}">
                <a16:creationId xmlns:a16="http://schemas.microsoft.com/office/drawing/2014/main" id="{217B321F-A2C8-4C10-87B8-FF197474F4A6}"/>
              </a:ext>
            </a:extLst>
          </p:cNvPr>
          <p:cNvSpPr/>
          <p:nvPr userDrawn="1"/>
        </p:nvSpPr>
        <p:spPr>
          <a:xfrm rot="10800000">
            <a:off x="9376351" y="1"/>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CDCFD63-96BE-4F5B-A298-6F406CE8C82C}"/>
              </a:ext>
            </a:extLst>
          </p:cNvPr>
          <p:cNvSpPr/>
          <p:nvPr userDrawn="1"/>
        </p:nvSpPr>
        <p:spPr>
          <a:xfrm>
            <a:off x="5836515" y="3083197"/>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3D88355-306A-48E2-A92E-1D1AB947B522}"/>
              </a:ext>
            </a:extLst>
          </p:cNvPr>
          <p:cNvSpPr/>
          <p:nvPr userDrawn="1"/>
        </p:nvSpPr>
        <p:spPr>
          <a:xfrm>
            <a:off x="6913590" y="4453499"/>
            <a:ext cx="4653895" cy="508467"/>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2" name="Picture 11" descr="Graphical user interface, text&#10;&#10;Description automatically generated">
            <a:extLst>
              <a:ext uri="{FF2B5EF4-FFF2-40B4-BE49-F238E27FC236}">
                <a16:creationId xmlns:a16="http://schemas.microsoft.com/office/drawing/2014/main" id="{7D6C553E-C677-42B6-AF1C-DEF080012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985" y="285187"/>
            <a:ext cx="3701427" cy="4943475"/>
          </a:xfrm>
          <a:prstGeom prst="rect">
            <a:avLst/>
          </a:prstGeom>
        </p:spPr>
      </p:pic>
      <p:sp>
        <p:nvSpPr>
          <p:cNvPr id="13" name="Rectangle: Rounded Corners 12">
            <a:extLst>
              <a:ext uri="{FF2B5EF4-FFF2-40B4-BE49-F238E27FC236}">
                <a16:creationId xmlns:a16="http://schemas.microsoft.com/office/drawing/2014/main" id="{130396EC-0661-4642-8DEC-905FB0398A2A}"/>
              </a:ext>
            </a:extLst>
          </p:cNvPr>
          <p:cNvSpPr/>
          <p:nvPr userDrawn="1"/>
        </p:nvSpPr>
        <p:spPr>
          <a:xfrm>
            <a:off x="3350497" y="5390027"/>
            <a:ext cx="1927915" cy="778400"/>
          </a:xfrm>
          <a:prstGeom prst="roundRect">
            <a:avLst>
              <a:gd name="adj" fmla="val 50000"/>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4" name="Picture 13" descr="Text&#10;&#10;Description automatically generated">
            <a:extLst>
              <a:ext uri="{FF2B5EF4-FFF2-40B4-BE49-F238E27FC236}">
                <a16:creationId xmlns:a16="http://schemas.microsoft.com/office/drawing/2014/main" id="{422DC164-04A5-480D-8BBA-B760A3C9F80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689885" y="5397904"/>
            <a:ext cx="1249139" cy="780293"/>
          </a:xfrm>
          <a:prstGeom prst="rect">
            <a:avLst/>
          </a:prstGeom>
        </p:spPr>
      </p:pic>
      <p:sp>
        <p:nvSpPr>
          <p:cNvPr id="15" name="Rectangle: Rounded Corners 14">
            <a:extLst>
              <a:ext uri="{FF2B5EF4-FFF2-40B4-BE49-F238E27FC236}">
                <a16:creationId xmlns:a16="http://schemas.microsoft.com/office/drawing/2014/main" id="{B2AD1FF5-FFA6-4658-82FB-D9879361A57B}"/>
              </a:ext>
            </a:extLst>
          </p:cNvPr>
          <p:cNvSpPr/>
          <p:nvPr userDrawn="1"/>
        </p:nvSpPr>
        <p:spPr>
          <a:xfrm>
            <a:off x="5836515" y="1865129"/>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9" name="Title 1">
            <a:extLst>
              <a:ext uri="{FF2B5EF4-FFF2-40B4-BE49-F238E27FC236}">
                <a16:creationId xmlns:a16="http://schemas.microsoft.com/office/drawing/2014/main" id="{1713510F-2914-431A-AA06-486B596737CC}"/>
              </a:ext>
            </a:extLst>
          </p:cNvPr>
          <p:cNvSpPr txBox="1">
            <a:spLocks/>
          </p:cNvSpPr>
          <p:nvPr userDrawn="1"/>
        </p:nvSpPr>
        <p:spPr>
          <a:xfrm>
            <a:off x="6203751" y="2097409"/>
            <a:ext cx="5007944" cy="6599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err="1"/>
              <a:t>Bài</a:t>
            </a:r>
            <a:r>
              <a:rPr lang="en-US" sz="4400" dirty="0"/>
              <a:t> </a:t>
            </a:r>
            <a:r>
              <a:rPr lang="en-US" sz="4400" dirty="0" err="1"/>
              <a:t>giảng</a:t>
            </a:r>
            <a:r>
              <a:rPr lang="en-US" sz="4400" dirty="0"/>
              <a:t> </a:t>
            </a:r>
            <a:r>
              <a:rPr lang="en-US" sz="4400" dirty="0" err="1"/>
              <a:t>điện</a:t>
            </a:r>
            <a:r>
              <a:rPr lang="en-US" sz="4400" dirty="0"/>
              <a:t> </a:t>
            </a:r>
            <a:r>
              <a:rPr lang="en-US" sz="4400" dirty="0" err="1"/>
              <a:t>tử</a:t>
            </a:r>
            <a:endParaRPr lang="en-US" sz="4400" dirty="0"/>
          </a:p>
        </p:txBody>
      </p:sp>
      <p:sp>
        <p:nvSpPr>
          <p:cNvPr id="20" name="Title 1">
            <a:extLst>
              <a:ext uri="{FF2B5EF4-FFF2-40B4-BE49-F238E27FC236}">
                <a16:creationId xmlns:a16="http://schemas.microsoft.com/office/drawing/2014/main" id="{4031702D-1C58-49CA-A7CB-B4EF0021C8A3}"/>
              </a:ext>
            </a:extLst>
          </p:cNvPr>
          <p:cNvSpPr txBox="1">
            <a:spLocks/>
          </p:cNvSpPr>
          <p:nvPr userDrawn="1"/>
        </p:nvSpPr>
        <p:spPr>
          <a:xfrm>
            <a:off x="6198027" y="3364611"/>
            <a:ext cx="5007944" cy="6599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a:t>Unit 8: Going away</a:t>
            </a:r>
          </a:p>
        </p:txBody>
      </p:sp>
      <p:sp>
        <p:nvSpPr>
          <p:cNvPr id="21" name="Title 1">
            <a:extLst>
              <a:ext uri="{FF2B5EF4-FFF2-40B4-BE49-F238E27FC236}">
                <a16:creationId xmlns:a16="http://schemas.microsoft.com/office/drawing/2014/main" id="{7906B193-ED6B-4AA8-AC54-DB2A501FADDA}"/>
              </a:ext>
            </a:extLst>
          </p:cNvPr>
          <p:cNvSpPr txBox="1">
            <a:spLocks/>
          </p:cNvSpPr>
          <p:nvPr userDrawn="1"/>
        </p:nvSpPr>
        <p:spPr>
          <a:xfrm>
            <a:off x="7197508" y="4377766"/>
            <a:ext cx="5007944" cy="659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a:t>Lesson 6: Speaking</a:t>
            </a:r>
          </a:p>
        </p:txBody>
      </p:sp>
    </p:spTree>
    <p:extLst>
      <p:ext uri="{BB962C8B-B14F-4D97-AF65-F5344CB8AC3E}">
        <p14:creationId xmlns:p14="http://schemas.microsoft.com/office/powerpoint/2010/main" val="127580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EB77-7C2F-4031-86E8-E5EDBDCD2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3D373-D0CA-4189-A0A7-C57AAB7AF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93651-BE90-4EC4-AE39-FE2879891431}"/>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D8AD95E5-FB02-4C20-8208-6EC4FAA89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EBB02-46C9-40D1-BCAB-05F88AEC54A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14273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89C-32BF-4E85-9344-ED979349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B1BB5-A27D-4870-9B8B-28DB8D5BA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90BA-AB1B-4085-BFD0-C1EBEEB4ED10}"/>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7228F99B-DCA9-4E3D-80B8-B0D254954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63439-30BB-4B55-B70C-6F78B770376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96457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1A19-DF5B-4DB8-A869-460BCCB8A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29441-E675-4999-9E7C-E7F34F0A6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74801-BB25-4367-9DCD-B1EFF4D66C0D}"/>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86321761-7514-4105-A388-A600627B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1D597-EB83-4B24-A495-F00417ADC86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94404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3D9C-7F65-4A61-8D6C-C2A67F2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47FF9-2701-4AD4-90EB-054E42747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6D134-6D1B-46AA-9802-5B8B948A1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98F0C-1512-4CAD-B1C3-441193DA6B98}"/>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92FF082F-CDF0-4DE0-AC13-2DC6E28C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35C95-8560-40E1-8272-8ED74379692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13336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947C-27E6-4EA2-AAFD-DF85D67AE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27FCA-F6B5-46C4-AF03-5BA3FB9BB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3D1A-E616-4249-B0C5-59CF3D19C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059CD-D775-4BC9-ADC9-B2A5300B5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4085-E8FD-4651-BC8A-EB78D4EDB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8BE2E-AE83-41EE-B3CD-547609F5E15A}"/>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8" name="Footer Placeholder 7">
            <a:extLst>
              <a:ext uri="{FF2B5EF4-FFF2-40B4-BE49-F238E27FC236}">
                <a16:creationId xmlns:a16="http://schemas.microsoft.com/office/drawing/2014/main" id="{944F0B22-E030-468F-8067-AED87A6B0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C8FC-8A5D-4BC1-9CAD-8ABD3E61C83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01515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50F9-B769-4B1C-90E2-3E3744E54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9587F-06F8-4E9B-B622-F3EB93F4599E}"/>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4" name="Footer Placeholder 3">
            <a:extLst>
              <a:ext uri="{FF2B5EF4-FFF2-40B4-BE49-F238E27FC236}">
                <a16:creationId xmlns:a16="http://schemas.microsoft.com/office/drawing/2014/main" id="{CCBC5F9E-8613-41C2-9A47-C183191EE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D121D-C225-4F5F-9603-2994B1B7161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75275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C4986-5093-4100-AC8A-2C1E88D37F48}"/>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3" name="Footer Placeholder 2">
            <a:extLst>
              <a:ext uri="{FF2B5EF4-FFF2-40B4-BE49-F238E27FC236}">
                <a16:creationId xmlns:a16="http://schemas.microsoft.com/office/drawing/2014/main" id="{141952C6-7C80-4D0E-8079-C69092F66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F8C01-E982-40D2-99D9-FD121413D296}"/>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72140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40508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9B2A-DE7F-4DFF-9582-675065C72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6BEF8-BFED-48CB-9C1C-1B48B3BD2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28B8C-5FB9-4B66-AFBA-464356E4C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05131-0432-48A9-9987-4B0C19371D6E}"/>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B575F5E5-1E6E-4653-A4AF-1E862C0C1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6A59C-ABE7-434E-8D28-B1BBB668692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90419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9C2-FF6E-4FE7-A54F-FD2B44A4E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6427B-5202-413A-949E-DBE7C85E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2C308-B264-424A-8C3E-F7227DBA7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338AE-7E93-4C90-9993-2BF5157E00B4}"/>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E47D1573-0C3D-45B8-9C6F-F541F0F9E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9788D-64E3-4D87-9F48-CBD9DA0430F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66953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3BC8-2E81-4FB0-A490-A6A210F11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75F0FB-4FC3-46D8-84B3-BB9BB954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6A581-C489-4340-BC71-9505DA199F46}"/>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B489F571-2175-44F4-B37F-DFEF68E64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CD4F5-2A50-452B-8ECE-096E6DFFC0C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73813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50B76-BC38-4B30-B3C4-FFD135E9A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4AC99-17F3-4C7F-BCAE-96939E01C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AF1D1-B776-40EB-9B77-053B96A5AFE9}"/>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E51C0236-3512-4B34-A80F-C7C45350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D835-C145-41AA-A6EF-FBC8B9FDB8C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68423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A13EE1-70C8-47A2-9283-F98D53E0C3E3}"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93650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A13EE1-70C8-47A2-9283-F98D53E0C3E3}"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249152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13EE1-70C8-47A2-9283-F98D53E0C3E3}"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1265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13EE1-70C8-47A2-9283-F98D53E0C3E3}"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67060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3EE1-70C8-47A2-9283-F98D53E0C3E3}"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72723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A13EE1-70C8-47A2-9283-F98D53E0C3E3}"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6401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A13EE1-70C8-47A2-9283-F98D53E0C3E3}"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46282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3EE1-70C8-47A2-9283-F98D53E0C3E3}" type="datetimeFigureOut">
              <a:rPr lang="en-US" smtClean="0"/>
              <a:pPr/>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0667-ECB1-4BEE-AF61-E620C09F47CB}" type="slidenum">
              <a:rPr lang="en-US" smtClean="0"/>
              <a:pPr/>
              <a:t>‹#›</a:t>
            </a:fld>
            <a:endParaRPr lang="en-US"/>
          </a:p>
        </p:txBody>
      </p:sp>
    </p:spTree>
    <p:extLst>
      <p:ext uri="{BB962C8B-B14F-4D97-AF65-F5344CB8AC3E}">
        <p14:creationId xmlns:p14="http://schemas.microsoft.com/office/powerpoint/2010/main" val="117592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60CA8C-293E-4A30-AE82-5D78C165A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750EA-1D6B-4AEF-BBC6-CF7D9CFF5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32621-5AFF-45BF-B3D6-85CA6BD42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79EFF0A6-2E40-447B-B64C-CA2D6E6C8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7F86D-D6D2-4A9F-86FB-B18115F3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FF96-0C50-462E-A322-A6E3E8FBBA54}" type="slidenum">
              <a:rPr lang="en-US" smtClean="0"/>
              <a:t>‹#›</a:t>
            </a:fld>
            <a:endParaRPr lang="en-US"/>
          </a:p>
        </p:txBody>
      </p:sp>
    </p:spTree>
    <p:extLst>
      <p:ext uri="{BB962C8B-B14F-4D97-AF65-F5344CB8AC3E}">
        <p14:creationId xmlns:p14="http://schemas.microsoft.com/office/powerpoint/2010/main" val="930243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3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14798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solidFill>
                  <a:schemeClr val="accent5">
                    <a:lumMod val="50000"/>
                  </a:schemeClr>
                </a:solidFill>
                <a:latin typeface="Times New Roman" panose="02020603050405020304" pitchFamily="18" charset="0"/>
                <a:cs typeface="Times New Roman" panose="02020603050405020304" pitchFamily="18" charset="0"/>
              </a:rPr>
              <a:t>EXERCISE 2: </a:t>
            </a:r>
            <a:r>
              <a:rPr lang="en-US" sz="3000" dirty="0">
                <a:solidFill>
                  <a:schemeClr val="accent5">
                    <a:lumMod val="50000"/>
                  </a:schemeClr>
                </a:solidFill>
                <a:latin typeface="Times New Roman" panose="02020603050405020304" pitchFamily="18" charset="0"/>
                <a:cs typeface="Times New Roman" panose="02020603050405020304" pitchFamily="18" charset="0"/>
              </a:rPr>
              <a:t>Watch or listen again. Which key phrases are for making offers and which are for making promises? </a:t>
            </a:r>
            <a:r>
              <a:rPr lang="en-US" sz="3000" b="1" dirty="0">
                <a:solidFill>
                  <a:schemeClr val="accent5">
                    <a:lumMod val="50000"/>
                  </a:schemeClr>
                </a:solidFill>
                <a:latin typeface="Times New Roman" panose="02020603050405020304" pitchFamily="18" charset="0"/>
                <a:cs typeface="Times New Roman" panose="02020603050405020304" pitchFamily="18" charset="0"/>
              </a:rPr>
              <a:t>Write O (offers) or P (promises). </a:t>
            </a:r>
          </a:p>
          <a:p>
            <a:r>
              <a:rPr lang="en-US" sz="3000" dirty="0">
                <a:solidFill>
                  <a:schemeClr val="accent5">
                    <a:lumMod val="50000"/>
                  </a:schemeClr>
                </a:solidFill>
                <a:latin typeface="Times New Roman" panose="02020603050405020304" pitchFamily="18" charset="0"/>
                <a:cs typeface="Times New Roman" panose="02020603050405020304" pitchFamily="18" charset="0"/>
              </a:rPr>
              <a:t>Then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practise</a:t>
            </a:r>
            <a:r>
              <a:rPr lang="en-US" sz="3000" dirty="0">
                <a:solidFill>
                  <a:schemeClr val="accent5">
                    <a:lumMod val="50000"/>
                  </a:schemeClr>
                </a:solidFill>
                <a:latin typeface="Times New Roman" panose="02020603050405020304" pitchFamily="18" charset="0"/>
                <a:cs typeface="Times New Roman" panose="02020603050405020304" pitchFamily="18" charset="0"/>
              </a:rPr>
              <a:t> the dialogue with a partner.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92" y="1552609"/>
            <a:ext cx="8491633" cy="5305391"/>
          </a:xfrm>
          <a:prstGeom prst="rect">
            <a:avLst/>
          </a:prstGeom>
        </p:spPr>
      </p:pic>
      <p:sp>
        <p:nvSpPr>
          <p:cNvPr id="7" name="TextBox 6"/>
          <p:cNvSpPr txBox="1"/>
          <p:nvPr/>
        </p:nvSpPr>
        <p:spPr>
          <a:xfrm>
            <a:off x="6557211" y="2863515"/>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903503" y="3727784"/>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570871" y="3306603"/>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443294" y="5015902"/>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07478" y="5891463"/>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328871" y="5492416"/>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827054" y="4593904"/>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247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83018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b="1" dirty="0">
                <a:solidFill>
                  <a:schemeClr val="accent5">
                    <a:lumMod val="50000"/>
                  </a:schemeClr>
                </a:solidFill>
                <a:latin typeface="Times New Roman" panose="02020603050405020304" pitchFamily="18" charset="0"/>
                <a:cs typeface="Times New Roman" panose="02020603050405020304" pitchFamily="18" charset="0"/>
              </a:rPr>
              <a:t>EXERCISE 3: </a:t>
            </a:r>
            <a:r>
              <a:rPr lang="en-US" sz="3000" b="1" dirty="0">
                <a:solidFill>
                  <a:schemeClr val="accent5">
                    <a:lumMod val="50000"/>
                  </a:schemeClr>
                </a:solidFill>
                <a:latin typeface="Times New Roman" panose="02020603050405020304" pitchFamily="18" charset="0"/>
                <a:cs typeface="Times New Roman" panose="02020603050405020304" pitchFamily="18" charset="0"/>
              </a:rPr>
              <a:t> Choose the correct responses in the mini-dialogues. Listen and check.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469" y="866275"/>
            <a:ext cx="7131573" cy="5929622"/>
          </a:xfrm>
          <a:prstGeom prst="rect">
            <a:avLst/>
          </a:prstGeom>
        </p:spPr>
      </p:pic>
      <p:cxnSp>
        <p:nvCxnSpPr>
          <p:cNvPr id="9" name="Straight Connector 8"/>
          <p:cNvCxnSpPr/>
          <p:nvPr/>
        </p:nvCxnSpPr>
        <p:spPr>
          <a:xfrm>
            <a:off x="4920916" y="2129589"/>
            <a:ext cx="3741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73215" y="3808056"/>
            <a:ext cx="2897606" cy="23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6857" y="5048341"/>
            <a:ext cx="3551322" cy="23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62546" y="6712587"/>
            <a:ext cx="923854" cy="131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07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9748" y="96256"/>
            <a:ext cx="7732501"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spcBef>
                <a:spcPts val="600"/>
              </a:spcBef>
              <a:spcAft>
                <a:spcPts val="600"/>
              </a:spcAft>
              <a:tabLst>
                <a:tab pos="720725" algn="l"/>
              </a:tabLst>
            </a:pPr>
            <a:r>
              <a:rPr lang="en-US" sz="4000" b="1" dirty="0">
                <a:latin typeface="Times New Roman" panose="02020603050405020304" pitchFamily="18" charset="0"/>
                <a:ea typeface="Times New Roman" panose="02020603050405020304" pitchFamily="18" charset="0"/>
              </a:rPr>
              <a:t>* Optional activity: Work in pairs.</a:t>
            </a:r>
            <a:endParaRPr lang="en-US" sz="40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25251" y="3057525"/>
            <a:ext cx="5564981" cy="3800475"/>
          </a:xfrm>
          <a:prstGeom prst="rect">
            <a:avLst/>
          </a:prstGeom>
        </p:spPr>
      </p:pic>
      <p:sp>
        <p:nvSpPr>
          <p:cNvPr id="7" name="Rectangle 6"/>
          <p:cNvSpPr/>
          <p:nvPr/>
        </p:nvSpPr>
        <p:spPr>
          <a:xfrm>
            <a:off x="531392" y="936494"/>
            <a:ext cx="11153274" cy="21107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200" b="1" u="sng" dirty="0">
                <a:latin typeface="Times New Roman" panose="02020603050405020304" pitchFamily="18" charset="0"/>
                <a:cs typeface="Times New Roman" panose="02020603050405020304" pitchFamily="18" charset="0"/>
              </a:rPr>
              <a:t>Optional activity</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Speaking </a:t>
            </a:r>
          </a:p>
          <a:p>
            <a:pPr algn="just"/>
            <a:r>
              <a:rPr lang="en-US" sz="3200" dirty="0">
                <a:latin typeface="Times New Roman" panose="02020603050405020304" pitchFamily="18" charset="0"/>
                <a:cs typeface="Times New Roman" panose="02020603050405020304" pitchFamily="18" charset="0"/>
              </a:rPr>
              <a:t>Ask students to close their books. Read out the first lines of the mini-dialogues from exercise 3 in a random order. See if students can remember the correct responses.</a:t>
            </a:r>
          </a:p>
        </p:txBody>
      </p:sp>
    </p:spTree>
    <p:extLst>
      <p:ext uri="{BB962C8B-B14F-4D97-AF65-F5344CB8AC3E}">
        <p14:creationId xmlns:p14="http://schemas.microsoft.com/office/powerpoint/2010/main" val="2456780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135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4: </a:t>
            </a:r>
            <a:r>
              <a:rPr lang="en-US" sz="3000" dirty="0">
                <a:latin typeface="Times New Roman" panose="02020603050405020304" pitchFamily="18" charset="0"/>
                <a:cs typeface="Times New Roman" panose="02020603050405020304" pitchFamily="18" charset="0"/>
              </a:rPr>
              <a:t>Work in pairs. Look at the situations and choose A or B. Prepare and </a:t>
            </a:r>
            <a:r>
              <a:rPr lang="en-US" sz="3000" dirty="0" err="1">
                <a:latin typeface="Times New Roman" panose="02020603050405020304" pitchFamily="18" charset="0"/>
                <a:cs typeface="Times New Roman" panose="02020603050405020304" pitchFamily="18" charset="0"/>
              </a:rPr>
              <a:t>practise</a:t>
            </a:r>
            <a:r>
              <a:rPr lang="en-US" sz="3000" dirty="0">
                <a:latin typeface="Times New Roman" panose="02020603050405020304" pitchFamily="18" charset="0"/>
                <a:cs typeface="Times New Roman" panose="02020603050405020304" pitchFamily="18" charset="0"/>
              </a:rPr>
              <a:t> a new dialogue. Use the Key Phrases and the dialogue in exercise 1 to help you. </a:t>
            </a:r>
          </a:p>
        </p:txBody>
      </p:sp>
      <p:pic>
        <p:nvPicPr>
          <p:cNvPr id="5" name="Picture 4"/>
          <p:cNvPicPr>
            <a:picLocks noChangeAspect="1"/>
          </p:cNvPicPr>
          <p:nvPr/>
        </p:nvPicPr>
        <p:blipFill>
          <a:blip r:embed="rId2"/>
          <a:stretch>
            <a:fillRect/>
          </a:stretch>
        </p:blipFill>
        <p:spPr>
          <a:xfrm>
            <a:off x="3092115" y="1680889"/>
            <a:ext cx="5690937" cy="5079606"/>
          </a:xfrm>
          <a:prstGeom prst="rect">
            <a:avLst/>
          </a:prstGeom>
        </p:spPr>
      </p:pic>
      <p:sp>
        <p:nvSpPr>
          <p:cNvPr id="6" name="TextBox 5"/>
          <p:cNvSpPr txBox="1"/>
          <p:nvPr/>
        </p:nvSpPr>
        <p:spPr>
          <a:xfrm>
            <a:off x="4620126" y="2390273"/>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96362" y="2390273"/>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B</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4116" y="2046686"/>
            <a:ext cx="3264569" cy="2677656"/>
          </a:xfrm>
          <a:prstGeom prst="rect">
            <a:avLst/>
          </a:prstGeom>
          <a:ln w="28575">
            <a:solidFill>
              <a:srgbClr val="FF00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a:latin typeface="Times New Roman" panose="02020603050405020304" pitchFamily="18" charset="0"/>
                <a:cs typeface="Times New Roman" panose="02020603050405020304" pitchFamily="18" charset="0"/>
              </a:rPr>
              <a:t>Situation A: </a:t>
            </a:r>
          </a:p>
          <a:p>
            <a:pPr algn="just"/>
            <a:r>
              <a:rPr lang="en-US" sz="2800" dirty="0">
                <a:latin typeface="Times New Roman" panose="02020603050405020304" pitchFamily="18" charset="0"/>
                <a:cs typeface="Times New Roman" panose="02020603050405020304" pitchFamily="18" charset="0"/>
              </a:rPr>
              <a:t>It will be cold and rainy this weekend. You want to watch a DVD with some friends.</a:t>
            </a:r>
          </a:p>
        </p:txBody>
      </p:sp>
      <p:sp>
        <p:nvSpPr>
          <p:cNvPr id="9" name="Rectangle 8"/>
          <p:cNvSpPr/>
          <p:nvPr/>
        </p:nvSpPr>
        <p:spPr>
          <a:xfrm>
            <a:off x="9029697" y="2126896"/>
            <a:ext cx="3114175" cy="2246769"/>
          </a:xfrm>
          <a:prstGeom prst="rect">
            <a:avLst/>
          </a:prstGeom>
          <a:ln w="28575">
            <a:solidFill>
              <a:srgbClr val="FF00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a:latin typeface="Times New Roman" panose="02020603050405020304" pitchFamily="18" charset="0"/>
                <a:cs typeface="Times New Roman" panose="02020603050405020304" pitchFamily="18" charset="0"/>
              </a:rPr>
              <a:t>Situation B: </a:t>
            </a:r>
          </a:p>
          <a:p>
            <a:pPr algn="just"/>
            <a:r>
              <a:rPr lang="en-US" sz="2800" dirty="0">
                <a:latin typeface="Times New Roman" panose="02020603050405020304" pitchFamily="18" charset="0"/>
                <a:cs typeface="Times New Roman" panose="02020603050405020304" pitchFamily="18" charset="0"/>
              </a:rPr>
              <a:t>It will be hot and sunny this weekend. You want to go to the park.</a:t>
            </a:r>
          </a:p>
        </p:txBody>
      </p:sp>
    </p:spTree>
    <p:extLst>
      <p:ext uri="{BB962C8B-B14F-4D97-AF65-F5344CB8AC3E}">
        <p14:creationId xmlns:p14="http://schemas.microsoft.com/office/powerpoint/2010/main" val="24584440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0"/>
            <a:ext cx="6296025" cy="6878806"/>
          </a:xfrm>
          <a:prstGeom prst="rect">
            <a:avLst/>
          </a:prstGeom>
        </p:spPr>
        <p:txBody>
          <a:bodyPr wrap="square">
            <a:spAutoFit/>
          </a:bodyPr>
          <a:lstStyle/>
          <a:p>
            <a:pPr algn="just">
              <a:spcBef>
                <a:spcPts val="600"/>
              </a:spcBef>
              <a:spcAft>
                <a:spcPts val="600"/>
              </a:spcAft>
              <a:tabLst>
                <a:tab pos="720725" algn="l"/>
              </a:tabLst>
            </a:pP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Student 1</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Look! It'll be cool and sunny this weekend. How about going to the beach?</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Student </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That's great. Let's take a picnic</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Student 1</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:Well, I can bring some chicken and pizzas</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Student 2</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Uhmmm</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so I make some sandwiches</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361677" y="691954"/>
            <a:ext cx="5830324" cy="5384995"/>
          </a:xfrm>
          <a:prstGeom prst="rect">
            <a:avLst/>
          </a:prstGeom>
        </p:spPr>
      </p:pic>
      <p:sp>
        <p:nvSpPr>
          <p:cNvPr id="6" name="TextBox 5"/>
          <p:cNvSpPr txBox="1"/>
          <p:nvPr/>
        </p:nvSpPr>
        <p:spPr>
          <a:xfrm>
            <a:off x="8029074" y="1401339"/>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405310" y="1401339"/>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B</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3316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56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5: </a:t>
            </a:r>
            <a:r>
              <a:rPr lang="en-US" sz="3000" dirty="0">
                <a:latin typeface="Times New Roman" panose="02020603050405020304" pitchFamily="18" charset="0"/>
                <a:cs typeface="Times New Roman" panose="02020603050405020304" pitchFamily="18" charset="0"/>
              </a:rPr>
              <a:t>Use it – Work in pairs. </a:t>
            </a:r>
          </a:p>
        </p:txBody>
      </p:sp>
      <p:sp>
        <p:nvSpPr>
          <p:cNvPr id="6" name="Rectangle 5"/>
          <p:cNvSpPr/>
          <p:nvPr/>
        </p:nvSpPr>
        <p:spPr>
          <a:xfrm>
            <a:off x="0" y="600076"/>
            <a:ext cx="6477000" cy="62579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000" b="1" u="sng" dirty="0">
                <a:latin typeface="Times New Roman" panose="02020603050405020304" pitchFamily="18" charset="0"/>
                <a:cs typeface="Times New Roman" panose="02020603050405020304" pitchFamily="18" charset="0"/>
              </a:rPr>
              <a:t>Optional activity</a:t>
            </a:r>
            <a:r>
              <a:rPr lang="en-US" sz="3000" b="1" dirty="0">
                <a:latin typeface="Times New Roman" panose="02020603050405020304" pitchFamily="18" charset="0"/>
                <a:cs typeface="Times New Roman" panose="02020603050405020304" pitchFamily="18" charset="0"/>
              </a:rPr>
              <a:t>: </a:t>
            </a:r>
            <a:r>
              <a:rPr lang="en-US" sz="3000" b="1" dirty="0">
                <a:solidFill>
                  <a:schemeClr val="accent2">
                    <a:lumMod val="75000"/>
                  </a:schemeClr>
                </a:solidFill>
                <a:latin typeface="Times New Roman" panose="02020603050405020304" pitchFamily="18" charset="0"/>
                <a:cs typeface="Times New Roman" panose="02020603050405020304" pitchFamily="18" charset="0"/>
              </a:rPr>
              <a:t>Speaking</a:t>
            </a:r>
            <a:r>
              <a:rPr lang="en-US" sz="3000" dirty="0">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Brainstorm some more things that students might want to do if it is going to be hot and sunny or cold and rainy at the weekend, e.g. play tennis, go to the swimming pool, go to the beach, go to the cinema. Put students into new pairs to </a:t>
            </a:r>
            <a:r>
              <a:rPr lang="en-US" sz="3000" dirty="0" err="1">
                <a:latin typeface="Times New Roman" panose="02020603050405020304" pitchFamily="18" charset="0"/>
                <a:cs typeface="Times New Roman" panose="02020603050405020304" pitchFamily="18" charset="0"/>
              </a:rPr>
              <a:t>practise</a:t>
            </a:r>
            <a:r>
              <a:rPr lang="en-US" sz="3000" dirty="0">
                <a:latin typeface="Times New Roman" panose="02020603050405020304" pitchFamily="18" charset="0"/>
                <a:cs typeface="Times New Roman" panose="02020603050405020304" pitchFamily="18" charset="0"/>
              </a:rPr>
              <a:t> a new dialogue. Encourage students this time not to prepare their dialogue in advance, but to try to speak naturally, just using the key phrases to help them. Ask students to report back on how easy or difficult they found this.</a:t>
            </a:r>
          </a:p>
        </p:txBody>
      </p:sp>
      <p:pic>
        <p:nvPicPr>
          <p:cNvPr id="7" name="Picture 6"/>
          <p:cNvPicPr>
            <a:picLocks noChangeAspect="1"/>
          </p:cNvPicPr>
          <p:nvPr/>
        </p:nvPicPr>
        <p:blipFill>
          <a:blip r:embed="rId2"/>
          <a:stretch>
            <a:fillRect/>
          </a:stretch>
        </p:blipFill>
        <p:spPr>
          <a:xfrm>
            <a:off x="6512592" y="828675"/>
            <a:ext cx="5366586" cy="5728536"/>
          </a:xfrm>
          <a:prstGeom prst="rect">
            <a:avLst/>
          </a:prstGeom>
        </p:spPr>
      </p:pic>
    </p:spTree>
    <p:extLst>
      <p:ext uri="{BB962C8B-B14F-4D97-AF65-F5344CB8AC3E}">
        <p14:creationId xmlns:p14="http://schemas.microsoft.com/office/powerpoint/2010/main" val="2471178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 y="0"/>
            <a:ext cx="12192000" cy="6858000"/>
          </a:xfrm>
          <a:prstGeom prst="rect">
            <a:avLst/>
          </a:prstGeom>
        </p:spPr>
      </p:pic>
      <p:sp>
        <p:nvSpPr>
          <p:cNvPr id="4" name="Rectangle 3"/>
          <p:cNvSpPr/>
          <p:nvPr/>
        </p:nvSpPr>
        <p:spPr>
          <a:xfrm>
            <a:off x="1238251" y="2409825"/>
            <a:ext cx="7077074" cy="3231654"/>
          </a:xfrm>
          <a:prstGeom prst="rect">
            <a:avLst/>
          </a:prstGeom>
        </p:spPr>
        <p:txBody>
          <a:bodyPr wrap="square">
            <a:spAutoFit/>
          </a:bodyPr>
          <a:lstStyle/>
          <a:p>
            <a:pPr>
              <a:spcAft>
                <a:spcPts val="0"/>
              </a:spcAft>
              <a:tabLst>
                <a:tab pos="581025" algn="l"/>
              </a:tabLst>
            </a:pPr>
            <a:r>
              <a:rPr lang="en-US" sz="3400" b="1" dirty="0">
                <a:solidFill>
                  <a:srgbClr val="800000"/>
                </a:solidFill>
                <a:latin typeface="Times New Roman" panose="02020603050405020304" pitchFamily="18" charset="0"/>
                <a:ea typeface="MS Mincho"/>
              </a:rPr>
              <a:t>-	Learn by heart all structures.</a:t>
            </a:r>
          </a:p>
          <a:p>
            <a:pPr>
              <a:spcAft>
                <a:spcPts val="0"/>
              </a:spcAft>
              <a:tabLst>
                <a:tab pos="581025" algn="l"/>
              </a:tabLst>
            </a:pPr>
            <a:r>
              <a:rPr lang="en-US" sz="3400" b="1" dirty="0">
                <a:solidFill>
                  <a:srgbClr val="800000"/>
                </a:solidFill>
                <a:latin typeface="Times New Roman" panose="02020603050405020304" pitchFamily="18" charset="0"/>
                <a:ea typeface="MS Mincho"/>
              </a:rPr>
              <a:t>-	Do exercises page 109</a:t>
            </a:r>
          </a:p>
          <a:p>
            <a:pPr>
              <a:spcAft>
                <a:spcPts val="0"/>
              </a:spcAft>
              <a:tabLst>
                <a:tab pos="581025" algn="l"/>
              </a:tabLst>
            </a:pPr>
            <a:r>
              <a:rPr lang="en-US" sz="3400" b="1" dirty="0">
                <a:solidFill>
                  <a:srgbClr val="800000"/>
                </a:solidFill>
                <a:latin typeface="Times New Roman" panose="02020603050405020304" pitchFamily="18" charset="0"/>
                <a:ea typeface="MS Mincho"/>
              </a:rPr>
              <a:t>-	Write some sentences using  phrase keys.</a:t>
            </a:r>
          </a:p>
          <a:p>
            <a:pPr>
              <a:spcAft>
                <a:spcPts val="0"/>
              </a:spcAft>
              <a:tabLst>
                <a:tab pos="581025" algn="l"/>
              </a:tabLst>
            </a:pPr>
            <a:r>
              <a:rPr lang="en-US" sz="3400" b="1" dirty="0">
                <a:solidFill>
                  <a:srgbClr val="800000"/>
                </a:solidFill>
                <a:latin typeface="Times New Roman" panose="02020603050405020304" pitchFamily="18" charset="0"/>
                <a:ea typeface="MS Mincho"/>
              </a:rPr>
              <a:t>-	Prepare for the next lesson: Writing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68" y="3353696"/>
            <a:ext cx="3524250" cy="2857500"/>
          </a:xfrm>
          <a:prstGeom prst="rect">
            <a:avLst/>
          </a:prstGeom>
        </p:spPr>
      </p:pic>
      <p:sp>
        <p:nvSpPr>
          <p:cNvPr id="8" name="Rounded Rectangle 7"/>
          <p:cNvSpPr/>
          <p:nvPr/>
        </p:nvSpPr>
        <p:spPr>
          <a:xfrm>
            <a:off x="1323338" y="2555124"/>
            <a:ext cx="6140487" cy="3247054"/>
          </a:xfrm>
          <a:prstGeom prst="roundRect">
            <a:avLst>
              <a:gd name="adj" fmla="val 12271"/>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455" y="722847"/>
            <a:ext cx="7478615" cy="1467679"/>
          </a:xfrm>
          <a:prstGeom prst="rect">
            <a:avLst/>
          </a:prstGeom>
        </p:spPr>
      </p:pic>
    </p:spTree>
    <p:extLst>
      <p:ext uri="{BB962C8B-B14F-4D97-AF65-F5344CB8AC3E}">
        <p14:creationId xmlns:p14="http://schemas.microsoft.com/office/powerpoint/2010/main" val="2544125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A91B3057-EF3E-4363-B06E-98EC0E0E153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2" t="-1638" r="-2713" b="-1690"/>
          <a:stretch/>
        </p:blipFill>
        <p:spPr>
          <a:xfrm>
            <a:off x="310179" y="5914236"/>
            <a:ext cx="500975" cy="720159"/>
          </a:xfrm>
          <a:prstGeom prst="rect">
            <a:avLst/>
          </a:prstGeom>
        </p:spPr>
      </p:pic>
      <p:sp>
        <p:nvSpPr>
          <p:cNvPr id="13" name="TextBox 12">
            <a:extLst>
              <a:ext uri="{FF2B5EF4-FFF2-40B4-BE49-F238E27FC236}">
                <a16:creationId xmlns:a16="http://schemas.microsoft.com/office/drawing/2014/main" id="{64E2C767-BBDD-42BD-BB43-82DF7ABD5D5D}"/>
              </a:ext>
            </a:extLst>
          </p:cNvPr>
          <p:cNvSpPr txBox="1"/>
          <p:nvPr/>
        </p:nvSpPr>
        <p:spPr>
          <a:xfrm>
            <a:off x="909019" y="6422028"/>
            <a:ext cx="2217907" cy="258532"/>
          </a:xfrm>
          <a:prstGeom prst="rect">
            <a:avLst/>
          </a:prstGeom>
          <a:noFill/>
        </p:spPr>
        <p:txBody>
          <a:bodyPr wrap="square" rtlCol="0">
            <a:spAutoFit/>
          </a:bodyPr>
          <a:lstStyle/>
          <a:p>
            <a:pPr>
              <a:lnSpc>
                <a:spcPct val="90000"/>
              </a:lnSpc>
            </a:pPr>
            <a:r>
              <a:rPr lang="en-US" sz="1200" dirty="0">
                <a:solidFill>
                  <a:srgbClr val="009A4E"/>
                </a:solidFill>
                <a:latin typeface="Lato Black"/>
                <a:cs typeface="Lato Black"/>
              </a:rPr>
              <a:t>www.phuongnam.edu.vn</a:t>
            </a:r>
          </a:p>
        </p:txBody>
      </p:sp>
      <p:pic>
        <p:nvPicPr>
          <p:cNvPr id="3" name="Picture 2" descr="Graphical user interface, website&#10;&#10;Description automatically generated">
            <a:extLst>
              <a:ext uri="{FF2B5EF4-FFF2-40B4-BE49-F238E27FC236}">
                <a16:creationId xmlns:a16="http://schemas.microsoft.com/office/drawing/2014/main" id="{A1ED6F18-D69A-4248-B945-CA1C47D5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761" y="784907"/>
            <a:ext cx="6438376" cy="5129329"/>
          </a:xfrm>
          <a:prstGeom prst="rect">
            <a:avLst/>
          </a:prstGeom>
        </p:spPr>
      </p:pic>
      <p:pic>
        <p:nvPicPr>
          <p:cNvPr id="5" name="Picture 4" descr="A picture containing calendar&#10;&#10;Description automatically generated">
            <a:extLst>
              <a:ext uri="{FF2B5EF4-FFF2-40B4-BE49-F238E27FC236}">
                <a16:creationId xmlns:a16="http://schemas.microsoft.com/office/drawing/2014/main" id="{EA7D1CFA-3BA4-4D6C-92C0-07F937D6E8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4863" y="983445"/>
            <a:ext cx="3283083" cy="4643974"/>
          </a:xfrm>
          <a:prstGeom prst="rect">
            <a:avLst/>
          </a:prstGeom>
        </p:spPr>
      </p:pic>
    </p:spTree>
    <p:extLst>
      <p:ext uri="{BB962C8B-B14F-4D97-AF65-F5344CB8AC3E}">
        <p14:creationId xmlns:p14="http://schemas.microsoft.com/office/powerpoint/2010/main" val="269132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88" y="357193"/>
            <a:ext cx="12188825" cy="4495800"/>
          </a:xfrm>
          <a:prstGeom prst="rect">
            <a:avLst/>
          </a:prstGeom>
          <a:blipFill dpi="0" rotWithShape="1">
            <a:blip r:embed="rId2" cstate="email">
              <a:extLst>
                <a:ext uri="{28A0092B-C50C-407E-A947-70E740481C1C}">
                  <a14:useLocalDpi xmlns:a14="http://schemas.microsoft.com/office/drawing/2010/main" val="0"/>
                </a:ext>
              </a:extLst>
            </a:blip>
            <a:srcRect/>
            <a:stretch>
              <a:fillRect t="-1355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A4E"/>
              </a:solidFill>
            </a:endParaRPr>
          </a:p>
        </p:txBody>
      </p:sp>
      <p:sp>
        <p:nvSpPr>
          <p:cNvPr id="12" name="Title 1"/>
          <p:cNvSpPr txBox="1">
            <a:spLocks/>
          </p:cNvSpPr>
          <p:nvPr/>
        </p:nvSpPr>
        <p:spPr>
          <a:xfrm>
            <a:off x="6398431" y="1765089"/>
            <a:ext cx="8562398" cy="1469452"/>
          </a:xfrm>
          <a:prstGeom prst="rect">
            <a:avLst/>
          </a:prstGeom>
        </p:spPr>
        <p:txBody>
          <a:bodyPr vert="horz" lIns="121879" tIns="60939" rIns="121879" bIns="60939"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7" dirty="0">
                <a:solidFill>
                  <a:srgbClr val="009A4E"/>
                </a:solidFill>
                <a:latin typeface="Lato Black"/>
              </a:rPr>
              <a:t>Thank you!</a:t>
            </a:r>
          </a:p>
        </p:txBody>
      </p:sp>
      <p:pic>
        <p:nvPicPr>
          <p:cNvPr id="33" name="Picture Placeholder 7">
            <a:extLst>
              <a:ext uri="{FF2B5EF4-FFF2-40B4-BE49-F238E27FC236}">
                <a16:creationId xmlns:a16="http://schemas.microsoft.com/office/drawing/2014/main" id="{F5F87A72-CC55-4768-935B-B0D9A01ABFF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622" t="-1638" r="-2713" b="-1690"/>
          <a:stretch/>
        </p:blipFill>
        <p:spPr>
          <a:xfrm>
            <a:off x="3998571" y="5225244"/>
            <a:ext cx="730096" cy="1049523"/>
          </a:xfrm>
          <a:prstGeom prst="rect">
            <a:avLst/>
          </a:prstGeom>
        </p:spPr>
      </p:pic>
      <p:sp>
        <p:nvSpPr>
          <p:cNvPr id="34" name="TextBox 33">
            <a:extLst>
              <a:ext uri="{FF2B5EF4-FFF2-40B4-BE49-F238E27FC236}">
                <a16:creationId xmlns:a16="http://schemas.microsoft.com/office/drawing/2014/main" id="{3A9E7741-6453-40CC-BD1D-0E222AA0AF39}"/>
              </a:ext>
            </a:extLst>
          </p:cNvPr>
          <p:cNvSpPr txBox="1"/>
          <p:nvPr/>
        </p:nvSpPr>
        <p:spPr>
          <a:xfrm>
            <a:off x="4909006" y="5750005"/>
            <a:ext cx="6104106" cy="276999"/>
          </a:xfrm>
          <a:prstGeom prst="rect">
            <a:avLst/>
          </a:prstGeom>
          <a:noFill/>
        </p:spPr>
        <p:txBody>
          <a:bodyPr wrap="square">
            <a:spAutoFit/>
          </a:bodyPr>
          <a:lstStyle/>
          <a:p>
            <a:r>
              <a:rPr lang="en-US" sz="1200" b="1" dirty="0">
                <a:solidFill>
                  <a:srgbClr val="009A4E"/>
                </a:solidFill>
                <a:latin typeface="+mj-lt"/>
              </a:rPr>
              <a:t>CTCP ĐẦU TƯ VÀ PHÁT TRIỂN GIÁO DỤC PHƯƠNG NAM</a:t>
            </a:r>
          </a:p>
        </p:txBody>
      </p:sp>
      <p:pic>
        <p:nvPicPr>
          <p:cNvPr id="7" name="Picture 6">
            <a:extLst>
              <a:ext uri="{FF2B5EF4-FFF2-40B4-BE49-F238E27FC236}">
                <a16:creationId xmlns:a16="http://schemas.microsoft.com/office/drawing/2014/main" id="{9FE5277A-5D4A-4518-9707-3B7F77FF6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559" y="5309325"/>
            <a:ext cx="11811000" cy="1343025"/>
          </a:xfrm>
          <a:prstGeom prst="rect">
            <a:avLst/>
          </a:prstGeom>
        </p:spPr>
      </p:pic>
    </p:spTree>
    <p:extLst>
      <p:ext uri="{BB962C8B-B14F-4D97-AF65-F5344CB8AC3E}">
        <p14:creationId xmlns:p14="http://schemas.microsoft.com/office/powerpoint/2010/main" val="29484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3770"/>
            <a:ext cx="12192000" cy="4130623"/>
          </a:xfrm>
          <a:prstGeom prst="rect">
            <a:avLst/>
          </a:prstGeom>
        </p:spPr>
      </p:pic>
    </p:spTree>
    <p:extLst>
      <p:ext uri="{BB962C8B-B14F-4D97-AF65-F5344CB8AC3E}">
        <p14:creationId xmlns:p14="http://schemas.microsoft.com/office/powerpoint/2010/main" val="30585284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436"/>
            <a:ext cx="12192000" cy="809389"/>
          </a:xfrm>
        </p:spPr>
        <p:txBody>
          <a:bodyPr>
            <a:noAutofit/>
          </a:bodyPr>
          <a:lstStyle/>
          <a:p>
            <a:r>
              <a:rPr lang="en-US" sz="4800" b="1" dirty="0">
                <a:solidFill>
                  <a:schemeClr val="accent4"/>
                </a:solidFill>
                <a:latin typeface="Times New Roman" panose="02020603050405020304" pitchFamily="18" charset="0"/>
                <a:cs typeface="Times New Roman" panose="02020603050405020304" pitchFamily="18" charset="0"/>
              </a:rPr>
              <a:t>LESSON </a:t>
            </a:r>
            <a:r>
              <a:rPr lang="en-GB" sz="4800" b="1" dirty="0">
                <a:solidFill>
                  <a:schemeClr val="accent4"/>
                </a:solidFill>
                <a:latin typeface="Times New Roman" panose="02020603050405020304" pitchFamily="18" charset="0"/>
                <a:cs typeface="Times New Roman" panose="02020603050405020304" pitchFamily="18" charset="0"/>
              </a:rPr>
              <a:t>6: SPEAKING</a:t>
            </a:r>
            <a:endParaRPr lang="en-US" sz="4800" dirty="0">
              <a:solidFill>
                <a:schemeClr val="accent4"/>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338213"/>
            <a:ext cx="12192000" cy="769441"/>
          </a:xfrm>
          <a:prstGeom prst="rect">
            <a:avLst/>
          </a:prstGeom>
          <a:solidFill>
            <a:schemeClr val="accent1">
              <a:lumMod val="60000"/>
              <a:lumOff val="40000"/>
            </a:schemeClr>
          </a:solidFill>
        </p:spPr>
        <p:txBody>
          <a:bodyPr wrap="square">
            <a:sp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UNIT</a:t>
            </a:r>
            <a:r>
              <a:rPr lang="vi-VN"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8</a:t>
            </a:r>
            <a:r>
              <a:rPr lang="vi-VN"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GOING AWAY</a:t>
            </a:r>
            <a:endParaRPr lang="en-US" sz="4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24957" y="2195904"/>
            <a:ext cx="4219197" cy="4662096"/>
          </a:xfrm>
          <a:prstGeom prst="rect">
            <a:avLst/>
          </a:prstGeom>
        </p:spPr>
      </p:pic>
    </p:spTree>
    <p:extLst>
      <p:ext uri="{BB962C8B-B14F-4D97-AF65-F5344CB8AC3E}">
        <p14:creationId xmlns:p14="http://schemas.microsoft.com/office/powerpoint/2010/main" val="3281610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amless Pattern With Hand Drawn Question Mark. Cartoon Question.. Royalty  Free Cliparts, Vectors, And Stock Illustration. Image 129021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968214" y="1900350"/>
            <a:ext cx="6255571" cy="2409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8800" b="1" dirty="0">
                <a:solidFill>
                  <a:srgbClr val="002060"/>
                </a:solidFill>
                <a:latin typeface="Times New Roman" panose="02020603050405020304" pitchFamily="18" charset="0"/>
                <a:cs typeface="Times New Roman" panose="02020603050405020304" pitchFamily="18" charset="0"/>
              </a:rPr>
              <a:t>GUESSING GAME!</a:t>
            </a:r>
            <a:endParaRPr lang="en-US" sz="8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20967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062" y="84221"/>
            <a:ext cx="3921699" cy="2938141"/>
          </a:xfrm>
          <a:prstGeom prst="rect">
            <a:avLst/>
          </a:prstGeom>
        </p:spPr>
      </p:pic>
      <p:pic>
        <p:nvPicPr>
          <p:cNvPr id="5" name="Picture 4"/>
          <p:cNvPicPr>
            <a:picLocks noChangeAspect="1"/>
          </p:cNvPicPr>
          <p:nvPr/>
        </p:nvPicPr>
        <p:blipFill>
          <a:blip r:embed="rId3"/>
          <a:stretch>
            <a:fillRect/>
          </a:stretch>
        </p:blipFill>
        <p:spPr>
          <a:xfrm>
            <a:off x="6183690" y="429557"/>
            <a:ext cx="5017168" cy="2508584"/>
          </a:xfrm>
          <a:prstGeom prst="rect">
            <a:avLst/>
          </a:prstGeom>
        </p:spPr>
      </p:pic>
      <p:pic>
        <p:nvPicPr>
          <p:cNvPr id="7" name="Picture 6"/>
          <p:cNvPicPr>
            <a:picLocks noChangeAspect="1"/>
          </p:cNvPicPr>
          <p:nvPr/>
        </p:nvPicPr>
        <p:blipFill>
          <a:blip r:embed="rId4"/>
          <a:stretch>
            <a:fillRect/>
          </a:stretch>
        </p:blipFill>
        <p:spPr>
          <a:xfrm>
            <a:off x="696328" y="3901741"/>
            <a:ext cx="3911433" cy="2280391"/>
          </a:xfrm>
          <a:prstGeom prst="rect">
            <a:avLst/>
          </a:prstGeom>
        </p:spPr>
      </p:pic>
      <p:pic>
        <p:nvPicPr>
          <p:cNvPr id="8" name="Picture 7"/>
          <p:cNvPicPr>
            <a:picLocks noChangeAspect="1"/>
          </p:cNvPicPr>
          <p:nvPr/>
        </p:nvPicPr>
        <p:blipFill>
          <a:blip r:embed="rId5"/>
          <a:stretch>
            <a:fillRect/>
          </a:stretch>
        </p:blipFill>
        <p:spPr>
          <a:xfrm>
            <a:off x="7122614" y="3975135"/>
            <a:ext cx="3692771" cy="2133601"/>
          </a:xfrm>
          <a:prstGeom prst="rect">
            <a:avLst/>
          </a:prstGeom>
        </p:spPr>
      </p:pic>
      <p:sp>
        <p:nvSpPr>
          <p:cNvPr id="9" name="TextBox 8"/>
          <p:cNvSpPr txBox="1"/>
          <p:nvPr/>
        </p:nvSpPr>
        <p:spPr>
          <a:xfrm>
            <a:off x="1828800" y="3090760"/>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picnic</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093242" y="3090760"/>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beach</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828800" y="6194164"/>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pizza</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093242" y="6182132"/>
            <a:ext cx="2232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sandwich</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35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42936" y="340696"/>
            <a:ext cx="2783306" cy="2783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71" y="340696"/>
            <a:ext cx="2959768" cy="2502247"/>
          </a:xfrm>
          <a:prstGeom prst="rect">
            <a:avLst/>
          </a:prstGeom>
        </p:spPr>
      </p:pic>
      <p:pic>
        <p:nvPicPr>
          <p:cNvPr id="6" name="Picture 5"/>
          <p:cNvPicPr>
            <a:picLocks noChangeAspect="1"/>
          </p:cNvPicPr>
          <p:nvPr/>
        </p:nvPicPr>
        <p:blipFill>
          <a:blip r:embed="rId4" cstate="print"/>
          <a:stretch>
            <a:fillRect/>
          </a:stretch>
        </p:blipFill>
        <p:spPr>
          <a:xfrm>
            <a:off x="2476133" y="3436271"/>
            <a:ext cx="3116912" cy="3137691"/>
          </a:xfrm>
          <a:prstGeom prst="rect">
            <a:avLst/>
          </a:prstGeom>
        </p:spPr>
      </p:pic>
      <p:pic>
        <p:nvPicPr>
          <p:cNvPr id="7" name="Picture 6"/>
          <p:cNvPicPr>
            <a:picLocks noChangeAspect="1"/>
          </p:cNvPicPr>
          <p:nvPr/>
        </p:nvPicPr>
        <p:blipFill>
          <a:blip r:embed="rId5"/>
          <a:stretch>
            <a:fillRect/>
          </a:stretch>
        </p:blipFill>
        <p:spPr>
          <a:xfrm>
            <a:off x="6470984" y="3402907"/>
            <a:ext cx="3171055" cy="3171055"/>
          </a:xfrm>
          <a:prstGeom prst="rect">
            <a:avLst/>
          </a:prstGeom>
        </p:spPr>
      </p:pic>
      <p:sp>
        <p:nvSpPr>
          <p:cNvPr id="8" name="TextBox 7"/>
          <p:cNvSpPr txBox="1"/>
          <p:nvPr/>
        </p:nvSpPr>
        <p:spPr>
          <a:xfrm>
            <a:off x="264694" y="1375941"/>
            <a:ext cx="178267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chicken</a:t>
            </a:r>
            <a:endParaRPr lang="en-US" sz="3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198768" y="4549605"/>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house</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737558" y="1001437"/>
            <a:ext cx="231808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Sun cream</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1078" y="4549605"/>
            <a:ext cx="163629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drinks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904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849" y="0"/>
            <a:ext cx="11934325" cy="707886"/>
          </a:xfrm>
          <a:prstGeom prst="rect">
            <a:avLst/>
          </a:prstGeom>
        </p:spPr>
        <p:txBody>
          <a:bodyPr wrap="square">
            <a:spAutoFit/>
          </a:bodyPr>
          <a:lstStyle/>
          <a:p>
            <a:pPr marL="571500" indent="-571500" algn="ctr"/>
            <a:r>
              <a:rPr lang="vi-VN" sz="4000" b="1" dirty="0">
                <a:solidFill>
                  <a:schemeClr val="accent5">
                    <a:lumMod val="75000"/>
                  </a:schemeClr>
                </a:solidFill>
                <a:latin typeface="Verdana" pitchFamily="34" charset="0"/>
                <a:ea typeface="Verdana" pitchFamily="34" charset="0"/>
                <a:cs typeface="Verdana" pitchFamily="34" charset="0"/>
              </a:rPr>
              <a:t>Look at the photo of Zoe and Aaron. </a:t>
            </a:r>
            <a:endParaRPr lang="en-GB" sz="4000" b="1" dirty="0">
              <a:solidFill>
                <a:schemeClr val="accent5">
                  <a:lumMod val="75000"/>
                </a:schemeClr>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29" y="1040030"/>
            <a:ext cx="6650342" cy="4753509"/>
          </a:xfrm>
          <a:prstGeom prst="rect">
            <a:avLst/>
          </a:prstGeom>
        </p:spPr>
      </p:pic>
      <p:sp>
        <p:nvSpPr>
          <p:cNvPr id="6" name="Rectangle 5"/>
          <p:cNvSpPr/>
          <p:nvPr/>
        </p:nvSpPr>
        <p:spPr>
          <a:xfrm>
            <a:off x="0" y="5951897"/>
            <a:ext cx="12192000" cy="707886"/>
          </a:xfrm>
          <a:prstGeom prst="rect">
            <a:avLst/>
          </a:prstGeom>
        </p:spPr>
        <p:txBody>
          <a:bodyPr wrap="square">
            <a:spAutoFit/>
          </a:bodyPr>
          <a:lstStyle/>
          <a:p>
            <a:pPr algn="ctr"/>
            <a:r>
              <a:rPr lang="vi-VN" sz="4000" b="1" dirty="0">
                <a:solidFill>
                  <a:srgbClr val="C00000"/>
                </a:solidFill>
                <a:latin typeface="Times New Roman" panose="02020603050405020304" pitchFamily="18" charset="0"/>
                <a:ea typeface="Times New Roman" panose="02020603050405020304" pitchFamily="18" charset="0"/>
              </a:rPr>
              <a:t>What do you think they are talking about?</a:t>
            </a:r>
            <a:endParaRPr lang="en-US" sz="4000" dirty="0">
              <a:solidFill>
                <a:srgbClr val="C00000"/>
              </a:solidFill>
            </a:endParaRPr>
          </a:p>
        </p:txBody>
      </p:sp>
    </p:spTree>
    <p:extLst>
      <p:ext uri="{BB962C8B-B14F-4D97-AF65-F5344CB8AC3E}">
        <p14:creationId xmlns:p14="http://schemas.microsoft.com/office/powerpoint/2010/main" val="3568022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104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solidFill>
                  <a:schemeClr val="accent4">
                    <a:lumMod val="50000"/>
                  </a:schemeClr>
                </a:solidFill>
                <a:latin typeface="Times New Roman" panose="02020603050405020304" pitchFamily="18" charset="0"/>
                <a:cs typeface="Times New Roman" panose="02020603050405020304" pitchFamily="18" charset="0"/>
              </a:rPr>
              <a:t>EXERCISE 1:</a:t>
            </a:r>
            <a:r>
              <a:rPr lang="en-US" sz="3200" b="1" dirty="0">
                <a:solidFill>
                  <a:schemeClr val="accent4">
                    <a:lumMod val="50000"/>
                  </a:schemeClr>
                </a:solidFill>
                <a:latin typeface="Times New Roman" panose="02020603050405020304" pitchFamily="18" charset="0"/>
                <a:cs typeface="Times New Roman" panose="02020603050405020304" pitchFamily="18" charset="0"/>
              </a:rPr>
              <a:t> Read the Skills Strategy. Then watch or listen and complete the dialogue with the words in the box. Who are they going to invite?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59" y="1466850"/>
            <a:ext cx="9952983" cy="4895850"/>
          </a:xfrm>
          <a:prstGeom prst="rect">
            <a:avLst/>
          </a:prstGeom>
        </p:spPr>
      </p:pic>
    </p:spTree>
    <p:extLst>
      <p:ext uri="{BB962C8B-B14F-4D97-AF65-F5344CB8AC3E}">
        <p14:creationId xmlns:p14="http://schemas.microsoft.com/office/powerpoint/2010/main" val="1541369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 y="0"/>
            <a:ext cx="6970295" cy="6877180"/>
          </a:xfrm>
          <a:prstGeom prst="rect">
            <a:avLst/>
          </a:prstGeom>
        </p:spPr>
      </p:pic>
      <p:sp>
        <p:nvSpPr>
          <p:cNvPr id="5" name="Rounded Rectangle 4"/>
          <p:cNvSpPr/>
          <p:nvPr/>
        </p:nvSpPr>
        <p:spPr>
          <a:xfrm>
            <a:off x="7200899" y="1013345"/>
            <a:ext cx="4857751" cy="1339330"/>
          </a:xfrm>
          <a:prstGeom prst="roundRect">
            <a:avLst/>
          </a:prstGeom>
          <a:ln w="38100">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8166696" y="1098913"/>
            <a:ext cx="1553630"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a picnic </a:t>
            </a:r>
            <a:endParaRPr lang="en-US" sz="3000" b="1" dirty="0">
              <a:solidFill>
                <a:schemeClr val="accent6">
                  <a:lumMod val="75000"/>
                </a:schemeClr>
              </a:solidFill>
            </a:endParaRPr>
          </a:p>
        </p:txBody>
      </p:sp>
      <p:sp>
        <p:nvSpPr>
          <p:cNvPr id="7" name="Rectangle 6"/>
          <p:cNvSpPr/>
          <p:nvPr/>
        </p:nvSpPr>
        <p:spPr>
          <a:xfrm>
            <a:off x="10070594" y="1098913"/>
            <a:ext cx="1252266"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drinks</a:t>
            </a:r>
            <a:endParaRPr lang="en-US" sz="3000" b="1" dirty="0">
              <a:solidFill>
                <a:schemeClr val="accent6">
                  <a:lumMod val="75000"/>
                </a:schemeClr>
              </a:solidFill>
            </a:endParaRPr>
          </a:p>
        </p:txBody>
      </p:sp>
      <p:sp>
        <p:nvSpPr>
          <p:cNvPr id="8" name="Rectangle 7"/>
          <p:cNvSpPr/>
          <p:nvPr/>
        </p:nvSpPr>
        <p:spPr>
          <a:xfrm>
            <a:off x="7593507" y="1560578"/>
            <a:ext cx="2510624"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hot and sunny</a:t>
            </a:r>
            <a:endParaRPr lang="en-US" sz="3000" b="1" dirty="0">
              <a:solidFill>
                <a:schemeClr val="accent6">
                  <a:lumMod val="75000"/>
                </a:schemeClr>
              </a:solidFill>
            </a:endParaRPr>
          </a:p>
        </p:txBody>
      </p:sp>
      <p:sp>
        <p:nvSpPr>
          <p:cNvPr id="9" name="Rectangle 8"/>
          <p:cNvSpPr/>
          <p:nvPr/>
        </p:nvSpPr>
        <p:spPr>
          <a:xfrm>
            <a:off x="10001468" y="1560579"/>
            <a:ext cx="1733167" cy="553998"/>
          </a:xfrm>
          <a:prstGeom prst="rect">
            <a:avLst/>
          </a:prstGeom>
        </p:spPr>
        <p:txBody>
          <a:bodyPr wrap="none">
            <a:spAutoFit/>
          </a:bodyPr>
          <a:lstStyle/>
          <a:p>
            <a:pPr algn="ctr"/>
            <a:r>
              <a:rPr lang="en-GB" sz="3000" b="1" dirty="0">
                <a:solidFill>
                  <a:schemeClr val="accent6">
                    <a:lumMod val="75000"/>
                  </a:schemeClr>
                </a:solidFill>
                <a:latin typeface="Times New Roman" panose="02020603050405020304" pitchFamily="18" charset="0"/>
                <a:cs typeface="Times New Roman" panose="02020603050405020304" pitchFamily="18" charset="0"/>
              </a:rPr>
              <a:t>my house</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3045382"/>
            <a:ext cx="5334000" cy="3812619"/>
          </a:xfrm>
          <a:prstGeom prst="rect">
            <a:avLst/>
          </a:prstGeom>
        </p:spPr>
      </p:pic>
    </p:spTree>
    <p:extLst>
      <p:ext uri="{BB962C8B-B14F-4D97-AF65-F5344CB8AC3E}">
        <p14:creationId xmlns:p14="http://schemas.microsoft.com/office/powerpoint/2010/main" val="2599597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1.875E-6 -1.11111E-6 L -0.29258 -0.22963 " pathEditMode="relative" rAng="0" ptsTypes="AA">
                                      <p:cBhvr>
                                        <p:cTn id="43" dur="1000" fill="hold"/>
                                        <p:tgtEl>
                                          <p:spTgt spid="8"/>
                                        </p:tgtEl>
                                        <p:attrNameLst>
                                          <p:attrName>ppt_x</p:attrName>
                                          <p:attrName>ppt_y</p:attrName>
                                        </p:attrNameLst>
                                      </p:cBhvr>
                                      <p:rCtr x="-14635" y="-11481"/>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08333E-6 2.77556E-17 L -0.53359 0.0213 " pathEditMode="relative" rAng="0" ptsTypes="AA">
                                      <p:cBhvr>
                                        <p:cTn id="47" dur="1000" fill="hold"/>
                                        <p:tgtEl>
                                          <p:spTgt spid="6"/>
                                        </p:tgtEl>
                                        <p:attrNameLst>
                                          <p:attrName>ppt_x</p:attrName>
                                          <p:attrName>ppt_y</p:attrName>
                                        </p:attrNameLst>
                                      </p:cBhvr>
                                      <p:rCtr x="-26680" y="1065"/>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16667E-6 2.77556E-17 L -0.68059 0.26412 " pathEditMode="relative" rAng="0" ptsTypes="AA">
                                      <p:cBhvr>
                                        <p:cTn id="51" dur="1000" fill="hold"/>
                                        <p:tgtEl>
                                          <p:spTgt spid="7"/>
                                        </p:tgtEl>
                                        <p:attrNameLst>
                                          <p:attrName>ppt_x</p:attrName>
                                          <p:attrName>ppt_y</p:attrName>
                                        </p:attrNameLst>
                                      </p:cBhvr>
                                      <p:rCtr x="-34036" y="13194"/>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2.5E-6 -1.11111E-6 L -0.53021 0.375 " pathEditMode="relative" rAng="0" ptsTypes="AA">
                                      <p:cBhvr>
                                        <p:cTn id="55" dur="1000" fill="hold"/>
                                        <p:tgtEl>
                                          <p:spTgt spid="9"/>
                                        </p:tgtEl>
                                        <p:attrNameLst>
                                          <p:attrName>ppt_x</p:attrName>
                                          <p:attrName>ppt_y</p:attrName>
                                        </p:attrNameLst>
                                      </p:cBhvr>
                                      <p:rCtr x="-26510" y="1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7" grpId="1"/>
      <p:bldP spid="8" grpId="0"/>
      <p:bldP spid="8" grpId="1"/>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499</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Lato Black</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Nasil Phạm</cp:lastModifiedBy>
  <cp:revision>23</cp:revision>
  <dcterms:created xsi:type="dcterms:W3CDTF">2021-07-22T11:48:47Z</dcterms:created>
  <dcterms:modified xsi:type="dcterms:W3CDTF">2021-08-31T03:23:14Z</dcterms:modified>
</cp:coreProperties>
</file>